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</p:sldMasterIdLst>
  <p:notesMasterIdLst>
    <p:notesMasterId r:id="rId19"/>
  </p:notesMasterIdLst>
  <p:sldIdLst>
    <p:sldId id="263" r:id="rId4"/>
    <p:sldId id="257" r:id="rId5"/>
    <p:sldId id="258" r:id="rId6"/>
    <p:sldId id="259" r:id="rId7"/>
    <p:sldId id="260" r:id="rId8"/>
    <p:sldId id="299" r:id="rId9"/>
    <p:sldId id="261" r:id="rId10"/>
    <p:sldId id="262" r:id="rId11"/>
    <p:sldId id="264" r:id="rId12"/>
    <p:sldId id="303" r:id="rId13"/>
    <p:sldId id="265" r:id="rId14"/>
    <p:sldId id="298" r:id="rId15"/>
    <p:sldId id="268" r:id="rId16"/>
    <p:sldId id="300" r:id="rId17"/>
    <p:sldId id="26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F00"/>
    <a:srgbClr val="F4814C"/>
    <a:srgbClr val="FEA97A"/>
    <a:srgbClr val="9E3800"/>
    <a:srgbClr val="CCCCFF"/>
    <a:srgbClr val="29A8A1"/>
    <a:srgbClr val="185A55"/>
    <a:srgbClr val="437065"/>
    <a:srgbClr val="E0ECE9"/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4580" autoAdjust="0"/>
  </p:normalViewPr>
  <p:slideViewPr>
    <p:cSldViewPr showGuides="1">
      <p:cViewPr varScale="1">
        <p:scale>
          <a:sx n="121" d="100"/>
          <a:sy n="121" d="100"/>
        </p:scale>
        <p:origin x="28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431146527978735E-2"/>
          <c:y val="0.15663636520600185"/>
          <c:w val="0.90798697948999041"/>
          <c:h val="0.71453942403960191"/>
        </c:manualLayout>
      </c:layout>
      <c:barChart>
        <c:barDir val="col"/>
        <c:grouping val="stacked"/>
        <c:varyColors val="0"/>
        <c:ser>
          <c:idx val="0"/>
          <c:order val="1"/>
          <c:tx>
            <c:strRef>
              <c:f>Summary!$C$3</c:f>
              <c:strCache>
                <c:ptCount val="1"/>
                <c:pt idx="0">
                  <c:v>eec</c:v>
                </c:pt>
              </c:strCache>
            </c:strRef>
          </c:tx>
          <c:spPr>
            <a:solidFill>
              <a:srgbClr val="E04F00"/>
            </a:solidFill>
            <a:ln>
              <a:noFill/>
            </a:ln>
            <a:effectLst/>
          </c:spPr>
          <c:invertIfNegative val="0"/>
          <c:cat>
            <c:strRef>
              <c:f>Summary!$A$5:$A$9</c:f>
              <c:strCache>
                <c:ptCount val="5"/>
                <c:pt idx="0">
                  <c:v>UCO</c:v>
                </c:pt>
                <c:pt idx="1">
                  <c:v>Tallow</c:v>
                </c:pt>
                <c:pt idx="2">
                  <c:v>Camelina (standard, no credits)</c:v>
                </c:pt>
                <c:pt idx="3">
                  <c:v>Camelina (standard, with credits)</c:v>
                </c:pt>
                <c:pt idx="4">
                  <c:v>Camelina (best)</c:v>
                </c:pt>
              </c:strCache>
            </c:strRef>
          </c:cat>
          <c:val>
            <c:numRef>
              <c:f>Summary!$C$5:$C$9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 formatCode="0.0">
                  <c:v>18.254463535444845</c:v>
                </c:pt>
                <c:pt idx="3" formatCode="0.0">
                  <c:v>18.254463535444845</c:v>
                </c:pt>
                <c:pt idx="4" formatCode="0.0">
                  <c:v>15.288453178241376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4F-3048-BD32-11849344AB26}"/>
            </c:ext>
          </c:extLst>
        </c:ser>
        <c:ser>
          <c:idx val="1"/>
          <c:order val="2"/>
          <c:tx>
            <c:v>esca</c:v>
          </c:tx>
          <c:spPr>
            <a:solidFill>
              <a:srgbClr val="F79646">
                <a:lumMod val="75000"/>
                <a:alpha val="50196"/>
              </a:srgbClr>
            </a:solidFill>
            <a:ln>
              <a:noFill/>
            </a:ln>
            <a:effectLst/>
          </c:spPr>
          <c:invertIfNegative val="0"/>
          <c:cat>
            <c:strRef>
              <c:f>Summary!$A$5:$A$9</c:f>
              <c:strCache>
                <c:ptCount val="5"/>
                <c:pt idx="0">
                  <c:v>UCO</c:v>
                </c:pt>
                <c:pt idx="1">
                  <c:v>Tallow</c:v>
                </c:pt>
                <c:pt idx="2">
                  <c:v>Camelina (standard, no credits)</c:v>
                </c:pt>
                <c:pt idx="3">
                  <c:v>Camelina (standard, with credits)</c:v>
                </c:pt>
                <c:pt idx="4">
                  <c:v>Camelina (best)</c:v>
                </c:pt>
              </c:strCache>
            </c:strRef>
          </c:cat>
          <c:val>
            <c:numRef>
              <c:f>Summary!$I$5:$I$9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-13.71</c:v>
                </c:pt>
                <c:pt idx="4">
                  <c:v>-25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4F-3048-BD32-11849344AB26}"/>
            </c:ext>
          </c:extLst>
        </c:ser>
        <c:ser>
          <c:idx val="2"/>
          <c:order val="3"/>
          <c:tx>
            <c:strRef>
              <c:f>Summary!$E$3</c:f>
              <c:strCache>
                <c:ptCount val="1"/>
                <c:pt idx="0">
                  <c:v>eb</c:v>
                </c:pt>
              </c:strCache>
            </c:strRef>
          </c:tx>
          <c:spPr>
            <a:solidFill>
              <a:srgbClr val="F79646">
                <a:lumMod val="40000"/>
                <a:lumOff val="60000"/>
                <a:alpha val="50196"/>
              </a:srgbClr>
            </a:solidFill>
            <a:ln>
              <a:noFill/>
            </a:ln>
            <a:effectLst/>
          </c:spPr>
          <c:invertIfNegative val="0"/>
          <c:cat>
            <c:strRef>
              <c:f>Summary!$A$5:$A$9</c:f>
              <c:strCache>
                <c:ptCount val="5"/>
                <c:pt idx="0">
                  <c:v>UCO</c:v>
                </c:pt>
                <c:pt idx="1">
                  <c:v>Tallow</c:v>
                </c:pt>
                <c:pt idx="2">
                  <c:v>Camelina (standard, no credits)</c:v>
                </c:pt>
                <c:pt idx="3">
                  <c:v>Camelina (standard, with credits)</c:v>
                </c:pt>
                <c:pt idx="4">
                  <c:v>Camelina (best)</c:v>
                </c:pt>
              </c:strCache>
            </c:strRef>
          </c:cat>
          <c:val>
            <c:numRef>
              <c:f>Summary!$E$5:$E$9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-29</c:v>
                </c:pt>
                <c:pt idx="4">
                  <c:v>-29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4F-3048-BD32-11849344AB26}"/>
            </c:ext>
          </c:extLst>
        </c:ser>
        <c:ser>
          <c:idx val="3"/>
          <c:order val="4"/>
          <c:tx>
            <c:strRef>
              <c:f>Summary!$F$3</c:f>
              <c:strCache>
                <c:ptCount val="1"/>
                <c:pt idx="0">
                  <c:v>ep</c:v>
                </c:pt>
              </c:strCache>
            </c:strRef>
          </c:tx>
          <c:spPr>
            <a:solidFill>
              <a:srgbClr val="9E3800"/>
            </a:solidFill>
            <a:ln>
              <a:noFill/>
            </a:ln>
            <a:effectLst/>
          </c:spPr>
          <c:invertIfNegative val="0"/>
          <c:cat>
            <c:strRef>
              <c:f>Summary!$A$5:$A$9</c:f>
              <c:strCache>
                <c:ptCount val="5"/>
                <c:pt idx="0">
                  <c:v>UCO</c:v>
                </c:pt>
                <c:pt idx="1">
                  <c:v>Tallow</c:v>
                </c:pt>
                <c:pt idx="2">
                  <c:v>Camelina (standard, no credits)</c:v>
                </c:pt>
                <c:pt idx="3">
                  <c:v>Camelina (standard, with credits)</c:v>
                </c:pt>
                <c:pt idx="4">
                  <c:v>Camelina (best)</c:v>
                </c:pt>
              </c:strCache>
            </c:strRef>
          </c:cat>
          <c:val>
            <c:numRef>
              <c:f>Summary!$F$5:$F$9</c:f>
              <c:numCache>
                <c:formatCode>0.0</c:formatCode>
                <c:ptCount val="5"/>
                <c:pt idx="0">
                  <c:v>17.192324898557612</c:v>
                </c:pt>
                <c:pt idx="1">
                  <c:v>21.739915293109007</c:v>
                </c:pt>
                <c:pt idx="2">
                  <c:v>19.214808737556432</c:v>
                </c:pt>
                <c:pt idx="3">
                  <c:v>19.214808737556432</c:v>
                </c:pt>
                <c:pt idx="4">
                  <c:v>6.2672342790654598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4F-3048-BD32-11849344AB26}"/>
            </c:ext>
          </c:extLst>
        </c:ser>
        <c:ser>
          <c:idx val="4"/>
          <c:order val="5"/>
          <c:tx>
            <c:strRef>
              <c:f>Summary!$G$3</c:f>
              <c:strCache>
                <c:ptCount val="1"/>
                <c:pt idx="0">
                  <c:v>etd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Summary!$A$5:$A$9</c:f>
              <c:strCache>
                <c:ptCount val="5"/>
                <c:pt idx="0">
                  <c:v>UCO</c:v>
                </c:pt>
                <c:pt idx="1">
                  <c:v>Tallow</c:v>
                </c:pt>
                <c:pt idx="2">
                  <c:v>Camelina (standard, no credits)</c:v>
                </c:pt>
                <c:pt idx="3">
                  <c:v>Camelina (standard, with credits)</c:v>
                </c:pt>
                <c:pt idx="4">
                  <c:v>Camelina (best)</c:v>
                </c:pt>
              </c:strCache>
            </c:strRef>
          </c:cat>
          <c:val>
            <c:numRef>
              <c:f>Summary!$G$5:$G$9</c:f>
              <c:numCache>
                <c:formatCode>0.0</c:formatCode>
                <c:ptCount val="5"/>
                <c:pt idx="0">
                  <c:v>2.2190593142251038</c:v>
                </c:pt>
                <c:pt idx="1">
                  <c:v>1.6592133176556747</c:v>
                </c:pt>
                <c:pt idx="2">
                  <c:v>2.0372565136297354</c:v>
                </c:pt>
                <c:pt idx="3">
                  <c:v>2.0372565136297354</c:v>
                </c:pt>
                <c:pt idx="4">
                  <c:v>1.6886431101565194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4F-3048-BD32-11849344AB26}"/>
            </c:ext>
          </c:extLst>
        </c:ser>
        <c:ser>
          <c:idx val="6"/>
          <c:order val="6"/>
          <c:tx>
            <c:v>el</c:v>
          </c:tx>
          <c:spPr>
            <a:solidFill>
              <a:schemeClr val="accent2">
                <a:lumMod val="75000"/>
              </a:schemeClr>
            </a:solidFill>
            <a:ln w="25400">
              <a:noFill/>
            </a:ln>
            <a:effectLst/>
          </c:spPr>
          <c:invertIfNegative val="0"/>
          <c:val>
            <c:numRef>
              <c:f>Summary!$D$5:$D$9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4F-3048-BD32-11849344A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54503408"/>
        <c:axId val="2054510480"/>
      </c:barChart>
      <c:scatterChart>
        <c:scatterStyle val="lineMarker"/>
        <c:varyColors val="0"/>
        <c:ser>
          <c:idx val="5"/>
          <c:order val="0"/>
          <c:tx>
            <c:strRef>
              <c:f>Summary!$B$3</c:f>
              <c:strCache>
                <c:ptCount val="1"/>
                <c:pt idx="0">
                  <c:v>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Summary!$B$5:$B$9</c:f>
              <c:numCache>
                <c:formatCode>0.0</c:formatCode>
                <c:ptCount val="5"/>
                <c:pt idx="0">
                  <c:v>19.411384212782714</c:v>
                </c:pt>
                <c:pt idx="1">
                  <c:v>23.399128610764681</c:v>
                </c:pt>
                <c:pt idx="2">
                  <c:v>39.506528786631016</c:v>
                </c:pt>
                <c:pt idx="3">
                  <c:v>-3.2034712133689887</c:v>
                </c:pt>
                <c:pt idx="4">
                  <c:v>-30.755669432536646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74F-3048-BD32-11849344A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4503408"/>
        <c:axId val="2054510480"/>
      </c:scatterChart>
      <c:catAx>
        <c:axId val="205450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2054510480"/>
        <c:crosses val="autoZero"/>
        <c:auto val="1"/>
        <c:lblAlgn val="ctr"/>
        <c:lblOffset val="100"/>
        <c:noMultiLvlLbl val="0"/>
      </c:catAx>
      <c:valAx>
        <c:axId val="205451048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 CO</a:t>
                </a:r>
                <a:r>
                  <a:rPr lang="es-ES" baseline="-25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</a:t>
                </a:r>
                <a:r>
                  <a: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MJ</a:t>
                </a:r>
                <a:r>
                  <a:rPr lang="es-ES" baseline="30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HRJ</a:t>
                </a:r>
              </a:p>
            </c:rich>
          </c:tx>
          <c:layout>
            <c:manualLayout>
              <c:xMode val="edge"/>
              <c:yMode val="edge"/>
              <c:x val="1.6468016204231557E-2"/>
              <c:y val="0.33602777777777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205450340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3552584561596032"/>
          <c:y val="4.5607773863010764E-2"/>
          <c:w val="0.83462240740740723"/>
          <c:h val="7.4184520742793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934F0-3F7F-0E4D-9555-CAEF7E700E7C}" type="datetimeFigureOut">
              <a:rPr lang="en-US" smtClean="0"/>
              <a:t>4/13/26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72D77-6953-4E42-A4BC-5FE14917E2A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5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AA2EA20-62F0-4BD7-A0E8-95FFE82F0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1917" y="548680"/>
            <a:ext cx="7101458" cy="4536504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36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inserire il titolo della presentazione (obbligatorio per l’accessibilità del documento)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3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04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0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92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65A96A1-862B-4573-A200-68F608E8F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489" y="2345507"/>
            <a:ext cx="991022" cy="255562"/>
          </a:xfrm>
          <a:prstGeom prst="rect">
            <a:avLst/>
          </a:prstGeom>
        </p:spPr>
        <p:txBody>
          <a:bodyPr/>
          <a:lstStyle>
            <a:lvl1pPr algn="ctr">
              <a:defRPr lang="it-IT" sz="1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dirty="0"/>
              <a:t>Credits: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6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6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291F23F9-79DA-4813-9876-ED5F4D609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74411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C953DF58-DB43-4138-900E-523052710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>
            <a:extLst>
              <a:ext uri="{FF2B5EF4-FFF2-40B4-BE49-F238E27FC236}">
                <a16:creationId xmlns:a16="http://schemas.microsoft.com/office/drawing/2014/main" id="{A084498A-9D82-4C74-A84D-9D132BF78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3D9574C8-D082-4A4E-855E-CE42AAE0E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051" y="380269"/>
            <a:ext cx="8424862" cy="792088"/>
          </a:xfrm>
          <a:prstGeom prst="rect">
            <a:avLst/>
          </a:prstGeom>
        </p:spPr>
        <p:txBody>
          <a:bodyPr/>
          <a:lstStyle>
            <a:lvl1pPr algn="l">
              <a:defRPr lang="it-IT" sz="2400" b="1" kern="1200" dirty="0">
                <a:solidFill>
                  <a:srgbClr val="BD2B0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il titolo della diapositiva</a:t>
            </a:r>
            <a:br>
              <a:rPr lang="it-IT" dirty="0"/>
            </a:br>
            <a:r>
              <a:rPr lang="it-IT" dirty="0"/>
              <a:t>(obbligatorio per l’accessibilità del documento)</a:t>
            </a:r>
          </a:p>
        </p:txBody>
      </p:sp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Alma Mater Studiorum - Università di Bologna">
            <a:extLst>
              <a:ext uri="{FF2B5EF4-FFF2-40B4-BE49-F238E27FC236}">
                <a16:creationId xmlns:a16="http://schemas.microsoft.com/office/drawing/2014/main" id="{5EE00A97-2907-46F9-965F-86535E724F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1424" y="2060848"/>
            <a:ext cx="2436900" cy="18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4AE421-09DA-412D-AAD7-5E65002B1FDA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26EE36-C2C5-4224-B32D-093745F9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78304" y="5826343"/>
            <a:ext cx="1131773" cy="8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4" name="Immagine 3" descr="Alma Mater Studiorum - Università di Bologna">
            <a:extLst>
              <a:ext uri="{FF2B5EF4-FFF2-40B4-BE49-F238E27FC236}">
                <a16:creationId xmlns:a16="http://schemas.microsoft.com/office/drawing/2014/main" id="{DD0FC319-6CD8-4E12-A1D2-69D93160BF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5889" y="404664"/>
            <a:ext cx="1980221" cy="14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01EA6DB-3FB1-43EE-87DC-35DB21A1D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7726" y="4659734"/>
            <a:ext cx="7008283" cy="4254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Maria Giovanna Sessa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B5786D5-5B82-4455-A783-3A48CBA3F0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7726" y="5085184"/>
            <a:ext cx="7105649" cy="4254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DISTAL – University of Bologna</a:t>
            </a:r>
          </a:p>
        </p:txBody>
      </p:sp>
      <p:sp>
        <p:nvSpPr>
          <p:cNvPr id="2" name="Segnaposto testo 5">
            <a:extLst>
              <a:ext uri="{FF2B5EF4-FFF2-40B4-BE49-F238E27FC236}">
                <a16:creationId xmlns:a16="http://schemas.microsoft.com/office/drawing/2014/main" id="{4E003AC0-2F63-9963-B22A-559AC11E5F4C}"/>
              </a:ext>
            </a:extLst>
          </p:cNvPr>
          <p:cNvSpPr txBox="1">
            <a:spLocks/>
          </p:cNvSpPr>
          <p:nvPr/>
        </p:nvSpPr>
        <p:spPr>
          <a:xfrm>
            <a:off x="4747726" y="5589240"/>
            <a:ext cx="7008283" cy="425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Marco Buffi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9976B2-1DBA-A9EB-A827-E6DBC7CE3AED}"/>
              </a:ext>
            </a:extLst>
          </p:cNvPr>
          <p:cNvSpPr txBox="1"/>
          <p:nvPr/>
        </p:nvSpPr>
        <p:spPr>
          <a:xfrm>
            <a:off x="4750414" y="60146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Joint Research Centre – European Commission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198BF31-6796-DACC-E117-D6E9DA9C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4641927"/>
            <a:ext cx="2806700" cy="1181100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703AF353-ED1A-4A14-C53D-65EABFCCF1D9}"/>
              </a:ext>
            </a:extLst>
          </p:cNvPr>
          <p:cNvSpPr/>
          <p:nvPr/>
        </p:nvSpPr>
        <p:spPr>
          <a:xfrm>
            <a:off x="4635579" y="196744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b="1" dirty="0"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Camelina Oil for Sustainable Aviation Fuel Production</a:t>
            </a:r>
            <a:endParaRPr lang="en-US" sz="4000" b="1" dirty="0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5E861463-D341-7DFC-BD18-ED24129E913B}"/>
              </a:ext>
            </a:extLst>
          </p:cNvPr>
          <p:cNvSpPr/>
          <p:nvPr/>
        </p:nvSpPr>
        <p:spPr>
          <a:xfrm>
            <a:off x="4635579" y="3207598"/>
            <a:ext cx="69645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 scenario assessment for recovering European degraded soils</a:t>
            </a: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EBF6267-CFE6-047C-AE58-E864C05CD1DA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335360" y="454867"/>
            <a:ext cx="4061321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233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Full value chain evaluation</a:t>
            </a:r>
            <a:endParaRPr lang="en-US" sz="2333" dirty="0"/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F34B09B2-8052-E9FD-B2FD-D397D8BE2E20}"/>
              </a:ext>
            </a:extLst>
          </p:cNvPr>
          <p:cNvSpPr/>
          <p:nvPr/>
        </p:nvSpPr>
        <p:spPr>
          <a:xfrm>
            <a:off x="703700" y="2388775"/>
            <a:ext cx="3997313" cy="1262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endParaRPr lang="en-US" sz="833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EC0EF6-39D3-833D-6017-01D88E654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7" y="1288430"/>
            <a:ext cx="11447513" cy="48768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E28625-45BC-1901-E200-D49D43A01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914650"/>
            <a:ext cx="1104900" cy="1028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BB97107-50D1-3D18-9C18-0A034A474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81" y="3155807"/>
            <a:ext cx="1104900" cy="990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288B6E0-1003-5625-0EA1-A2D1E4164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291" y="3155807"/>
            <a:ext cx="927100" cy="12192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CF7404-18F8-943A-796F-8595B663A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650" y="2838450"/>
            <a:ext cx="1028700" cy="11811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D95D41-744C-E8C5-0AF1-D63F33A52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7332" y="2870200"/>
            <a:ext cx="990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6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">
            <a:extLst>
              <a:ext uri="{FF2B5EF4-FFF2-40B4-BE49-F238E27FC236}">
                <a16:creationId xmlns:a16="http://schemas.microsoft.com/office/drawing/2014/main" id="{06D1E515-1303-8280-2DD0-768577499B55}"/>
              </a:ext>
            </a:extLst>
          </p:cNvPr>
          <p:cNvSpPr/>
          <p:nvPr/>
        </p:nvSpPr>
        <p:spPr>
          <a:xfrm>
            <a:off x="6575944" y="4758427"/>
            <a:ext cx="5232797" cy="1231900"/>
          </a:xfrm>
          <a:prstGeom prst="roundRect">
            <a:avLst>
              <a:gd name="adj" fmla="val 2014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" name="Text 0"/>
          <p:cNvSpPr/>
          <p:nvPr/>
        </p:nvSpPr>
        <p:spPr>
          <a:xfrm>
            <a:off x="661492" y="892770"/>
            <a:ext cx="6557764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Carbon Intensity of SAF Pathways</a:t>
            </a:r>
            <a:endParaRPr lang="en-US" sz="3417" dirty="0"/>
          </a:p>
        </p:txBody>
      </p:sp>
      <p:sp>
        <p:nvSpPr>
          <p:cNvPr id="5" name="Text 2"/>
          <p:cNvSpPr/>
          <p:nvPr/>
        </p:nvSpPr>
        <p:spPr>
          <a:xfrm>
            <a:off x="6816080" y="1785737"/>
            <a:ext cx="4896545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Camelina-based SAF (standard) obtained a carbon intensity of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39.5 gCO₂eq/MJ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— above the RED II eligibility threshold. However, when accounting for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soil carbon accumulation (e</a:t>
            </a:r>
            <a:r>
              <a:rPr lang="en-US" sz="1400" b="1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sca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= 25 gCO₂eq/MJ)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and the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degraded land bonus (29 gCO₂eq/MJ)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816079" y="3217766"/>
            <a:ext cx="4752529" cy="123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algn="just">
              <a:lnSpc>
                <a:spcPts val="2083"/>
              </a:lnSpc>
              <a:buSzPct val="100000"/>
              <a:buChar char="•"/>
            </a:pP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Standard + credits: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−3.2 gCO₂eq/MJ (∽103% GHG savings).</a:t>
            </a:r>
            <a:endParaRPr lang="en-US" sz="1500" dirty="0"/>
          </a:p>
          <a:p>
            <a:pPr marL="285739" indent="-285739" algn="just">
              <a:lnSpc>
                <a:spcPts val="2083"/>
              </a:lnSpc>
              <a:buSzPct val="100000"/>
              <a:buChar char="•"/>
            </a:pP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Best case: 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−30.8 gCO₂eq/MJ (∽133% GHG savings).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104111" y="4831556"/>
            <a:ext cx="4608513" cy="1083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SAF derived from camelina evaluated with credits and the best case scenario outperforming both UCO and tallow, positioning  camelina as a highly competitive low-carbon SAF feedstock. </a:t>
            </a:r>
            <a:endParaRPr lang="en-US" sz="15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3363CD5-8FB7-A410-7139-FC2F025932BF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C5B4378A-96C8-41F6-A9AC-2B8452A6AC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587769"/>
              </p:ext>
            </p:extLst>
          </p:nvPr>
        </p:nvGraphicFramePr>
        <p:xfrm>
          <a:off x="330752" y="1853107"/>
          <a:ext cx="6053280" cy="411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9AC0336B-2E73-6051-24A9-C802CA8A4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526" y="4891088"/>
            <a:ext cx="206673" cy="1652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508992"/>
            <a:ext cx="7427218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Economic Assessment</a:t>
            </a:r>
            <a:endParaRPr lang="en-US" sz="3417" dirty="0"/>
          </a:p>
        </p:txBody>
      </p:sp>
      <p:sp>
        <p:nvSpPr>
          <p:cNvPr id="3" name="Text 1"/>
          <p:cNvSpPr/>
          <p:nvPr/>
        </p:nvSpPr>
        <p:spPr>
          <a:xfrm>
            <a:off x="661490" y="1087108"/>
            <a:ext cx="108690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The value chain covers camelina cultivation (minimal tillage, 50 kg N/ha), oilseed harvesting (swathing + combining or direct combining), oil extraction (38% lipid efficiency), and hydrotreating to maximize jet fuel yield (53.5 kg jet per 100 kg oil). 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61492" y="2444949"/>
            <a:ext cx="5331123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2220€</a:t>
            </a:r>
            <a:endParaRPr lang="en-US" sz="4291" dirty="0"/>
          </a:p>
        </p:txBody>
      </p:sp>
      <p:sp>
        <p:nvSpPr>
          <p:cNvPr id="5" name="Text 3"/>
          <p:cNvSpPr/>
          <p:nvPr/>
        </p:nvSpPr>
        <p:spPr>
          <a:xfrm>
            <a:off x="2241649" y="3197424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Camelina SAF Cost</a:t>
            </a:r>
            <a:endParaRPr lang="en-US" sz="1708" dirty="0"/>
          </a:p>
        </p:txBody>
      </p:sp>
      <p:sp>
        <p:nvSpPr>
          <p:cNvPr id="6" name="Text 4"/>
          <p:cNvSpPr/>
          <p:nvPr/>
        </p:nvSpPr>
        <p:spPr>
          <a:xfrm>
            <a:off x="661492" y="3568006"/>
            <a:ext cx="533112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Mean production cost per </a:t>
            </a:r>
            <a:r>
              <a:rPr lang="en-US" sz="1400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tonne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, driven ~80% by feedstock price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199287" y="2444949"/>
            <a:ext cx="5331222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1797€</a:t>
            </a:r>
            <a:endParaRPr lang="en-US" sz="4291" dirty="0"/>
          </a:p>
        </p:txBody>
      </p:sp>
      <p:sp>
        <p:nvSpPr>
          <p:cNvPr id="8" name="Text 6"/>
          <p:cNvSpPr/>
          <p:nvPr/>
        </p:nvSpPr>
        <p:spPr>
          <a:xfrm>
            <a:off x="7779444" y="3197424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UCO SAF Cost</a:t>
            </a:r>
            <a:endParaRPr lang="en-US" sz="1708" dirty="0"/>
          </a:p>
        </p:txBody>
      </p:sp>
      <p:sp>
        <p:nvSpPr>
          <p:cNvPr id="9" name="Text 7"/>
          <p:cNvSpPr/>
          <p:nvPr/>
        </p:nvSpPr>
        <p:spPr>
          <a:xfrm>
            <a:off x="6199287" y="3568006"/>
            <a:ext cx="5331222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Mean production cost per tonne from used cooking oil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61492" y="4245968"/>
            <a:ext cx="5331123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1326€</a:t>
            </a:r>
            <a:endParaRPr lang="en-US" sz="4291" dirty="0"/>
          </a:p>
        </p:txBody>
      </p:sp>
      <p:sp>
        <p:nvSpPr>
          <p:cNvPr id="11" name="Text 9"/>
          <p:cNvSpPr/>
          <p:nvPr/>
        </p:nvSpPr>
        <p:spPr>
          <a:xfrm>
            <a:off x="2241649" y="4998443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Camelina Oil Price</a:t>
            </a:r>
            <a:endParaRPr lang="en-US" sz="1708" dirty="0"/>
          </a:p>
        </p:txBody>
      </p:sp>
      <p:sp>
        <p:nvSpPr>
          <p:cNvPr id="12" name="Text 10"/>
          <p:cNvSpPr/>
          <p:nvPr/>
        </p:nvSpPr>
        <p:spPr>
          <a:xfrm>
            <a:off x="661492" y="5369024"/>
            <a:ext cx="533112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Estimated selling price per t in 2025 (33% increase from 2017)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199287" y="4245968"/>
            <a:ext cx="5331222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950€</a:t>
            </a:r>
            <a:endParaRPr lang="en-US" sz="4291" dirty="0"/>
          </a:p>
        </p:txBody>
      </p:sp>
      <p:sp>
        <p:nvSpPr>
          <p:cNvPr id="14" name="Text 12"/>
          <p:cNvSpPr/>
          <p:nvPr/>
        </p:nvSpPr>
        <p:spPr>
          <a:xfrm>
            <a:off x="7779444" y="4998443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1708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UCO Market Price</a:t>
            </a:r>
            <a:endParaRPr lang="en-US" sz="1708" dirty="0"/>
          </a:p>
        </p:txBody>
      </p:sp>
      <p:sp>
        <p:nvSpPr>
          <p:cNvPr id="15" name="Text 13"/>
          <p:cNvSpPr/>
          <p:nvPr/>
        </p:nvSpPr>
        <p:spPr>
          <a:xfrm>
            <a:off x="6199287" y="5369024"/>
            <a:ext cx="5331222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Current market selling price per tonne (CIF Rotterdam)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61492" y="5819676"/>
            <a:ext cx="10869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The cost gap between camelina and UCO-based SAF (~423 €/t) represents the primary economic barrier, though carbon crediting mechanisms can help offset this difference.</a:t>
            </a:r>
            <a:endParaRPr lang="en-US" sz="16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38583FF-7DDA-1934-DECD-3DE7FEAA915A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653057"/>
            <a:ext cx="6330256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Conclusions</a:t>
            </a:r>
            <a:endParaRPr lang="en-US" sz="3417" dirty="0"/>
          </a:p>
        </p:txBody>
      </p:sp>
      <p:sp>
        <p:nvSpPr>
          <p:cNvPr id="5" name="Text 3"/>
          <p:cNvSpPr/>
          <p:nvPr/>
        </p:nvSpPr>
        <p:spPr>
          <a:xfrm>
            <a:off x="679757" y="1412776"/>
            <a:ext cx="10941843" cy="4464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This research provides the first unified scenario connecting camelina cultivation on degraded lands with RED certification requirements — integrating agronomic modeling, soil carbon assessment, policy-compliant GHG accounting, and techno-economic analysis.</a:t>
            </a:r>
          </a:p>
          <a:p>
            <a:pPr algn="just"/>
            <a:endParaRPr lang="en-US" sz="2100" dirty="0">
              <a:latin typeface="PT Serif" panose="020A0603040505020204" pitchFamily="18" charset="77"/>
              <a:ea typeface="DM Sans" pitchFamily="34" charset="-122"/>
              <a:cs typeface="DM Sans" pitchFamily="34" charset="-12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Low-</a:t>
            </a:r>
            <a:r>
              <a:rPr lang="en-US" sz="2100" b="1" dirty="0" err="1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iLUC</a:t>
            </a:r>
            <a:r>
              <a:rPr lang="en-US" sz="2100" b="1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 risk</a:t>
            </a:r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: Thrives on degraded lands with SOC ≤ 1.7%, avoiding competition with food crops.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Mediterranean-ready: </a:t>
            </a:r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Well-adapted to regional climates and marginal soils.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Exceptional CI: </a:t>
            </a:r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Best-case carbon intensity of -30.8 gCO</a:t>
            </a:r>
            <a:r>
              <a:rPr lang="en-US" sz="2100" baseline="-250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2</a:t>
            </a:r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eq/MJ.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Carbon farming co-benefits: </a:t>
            </a:r>
            <a:r>
              <a:rPr lang="en-US" sz="2100" dirty="0">
                <a:latin typeface="PT Serif" panose="020A0603040505020204" pitchFamily="18" charset="77"/>
                <a:ea typeface="DM Sans" pitchFamily="34" charset="-122"/>
                <a:cs typeface="DM Sans" pitchFamily="34" charset="-120"/>
              </a:rPr>
              <a:t>Promotes soil carbon accumulation. </a:t>
            </a:r>
          </a:p>
          <a:p>
            <a:endParaRPr lang="en-US" sz="1290" dirty="0">
              <a:latin typeface=""/>
              <a:ea typeface="DM Sans" pitchFamily="34" charset="-122"/>
              <a:cs typeface="DM Sans" pitchFamily="34" charset="-120"/>
            </a:endParaRPr>
          </a:p>
          <a:p>
            <a:pPr>
              <a:lnSpc>
                <a:spcPts val="2083"/>
              </a:lnSpc>
            </a:pPr>
            <a:endParaRPr lang="en-US" sz="1292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8F51A9B-8615-7220-6290-AB715FE1A60A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653057"/>
            <a:ext cx="6330256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Future Research Directions</a:t>
            </a:r>
            <a:endParaRPr lang="en-US" sz="3417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8F51A9B-8615-7220-6290-AB715FE1A60A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C409E2-15C4-D557-2A3B-1DDD12917BBD}"/>
              </a:ext>
            </a:extLst>
          </p:cNvPr>
          <p:cNvSpPr txBox="1"/>
          <p:nvPr/>
        </p:nvSpPr>
        <p:spPr>
          <a:xfrm>
            <a:off x="551384" y="2294153"/>
            <a:ext cx="3960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Diwan Kufi" pitchFamily="2" charset="-78"/>
              </a:rPr>
              <a:t>Extend methodology  to other oilseed crops for SAF to build a broader low-</a:t>
            </a:r>
            <a:r>
              <a:rPr lang="en-US" dirty="0" err="1">
                <a:latin typeface="PT Serif" panose="020A0603040505020204" pitchFamily="18" charset="77"/>
                <a:ea typeface="Martel Sans" pitchFamily="34" charset="-122"/>
                <a:cs typeface="Diwan Kufi" pitchFamily="2" charset="-78"/>
              </a:rPr>
              <a:t>iLUC</a:t>
            </a: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Diwan Kufi" pitchFamily="2" charset="-78"/>
              </a:rPr>
              <a:t> feedstock portfolio.</a:t>
            </a:r>
            <a:endParaRPr lang="en-US" dirty="0">
              <a:latin typeface="PT Serif" panose="020A0603040505020204" pitchFamily="18" charset="77"/>
              <a:cs typeface="Diwan Kufi" pitchFamily="2" charset="-7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B3324E-7DCF-D1A7-8F66-93034691C9B9}"/>
              </a:ext>
            </a:extLst>
          </p:cNvPr>
          <p:cNvSpPr txBox="1"/>
          <p:nvPr/>
        </p:nvSpPr>
        <p:spPr>
          <a:xfrm>
            <a:off x="551384" y="1834905"/>
            <a:ext cx="3960440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500" dirty="0">
                <a:latin typeface="PT Serif" panose="020A0603040505020204" pitchFamily="18" charset="77"/>
                <a:ea typeface="Kanit Light" pitchFamily="34" charset="-122"/>
                <a:cs typeface="Diwan Kufi" pitchFamily="2" charset="-78"/>
              </a:rPr>
              <a:t>Expand Crop Assessment</a:t>
            </a:r>
            <a:endParaRPr lang="en-US" sz="2500" dirty="0">
              <a:latin typeface="PT Serif" panose="020A0603040505020204" pitchFamily="18" charset="77"/>
              <a:cs typeface="Diwan Kufi" pitchFamily="2" charset="-78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333093-011D-621B-38B9-E0D58DCC567D}"/>
              </a:ext>
            </a:extLst>
          </p:cNvPr>
          <p:cNvSpPr txBox="1"/>
          <p:nvPr/>
        </p:nvSpPr>
        <p:spPr>
          <a:xfrm>
            <a:off x="6344142" y="2228283"/>
            <a:ext cx="4072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Martel Sans" pitchFamily="34" charset="-120"/>
              </a:rPr>
              <a:t>Assess the performance of intermediate crops under real Mediterranean field conditions</a:t>
            </a:r>
            <a:r>
              <a:rPr lang="en-US" dirty="0"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6975CA-502A-DF22-A367-32CA2347407E}"/>
              </a:ext>
            </a:extLst>
          </p:cNvPr>
          <p:cNvSpPr txBox="1"/>
          <p:nvPr/>
        </p:nvSpPr>
        <p:spPr>
          <a:xfrm>
            <a:off x="661492" y="4601827"/>
            <a:ext cx="3994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Diwan Kufi" pitchFamily="2" charset="-78"/>
              </a:rPr>
              <a:t>Quantify GHG emissions, yield stability, and soil carbon sequestration across diverse Mediterranean cropping systems</a:t>
            </a: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Martel Sans" pitchFamily="34" charset="-120"/>
              </a:rPr>
              <a:t>.</a:t>
            </a:r>
            <a:endParaRPr lang="en-US" dirty="0">
              <a:latin typeface="PT Serif" panose="020A0603040505020204" pitchFamily="18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C99B023-C1DB-6F83-3886-BB315817E17E}"/>
              </a:ext>
            </a:extLst>
          </p:cNvPr>
          <p:cNvSpPr txBox="1"/>
          <p:nvPr/>
        </p:nvSpPr>
        <p:spPr>
          <a:xfrm>
            <a:off x="6309326" y="4601827"/>
            <a:ext cx="3784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>
                <a:latin typeface="PT Serif" panose="020A0603040505020204" pitchFamily="18" charset="77"/>
                <a:ea typeface="Martel Sans" pitchFamily="34" charset="-122"/>
                <a:cs typeface="Diwan Kufi" pitchFamily="2" charset="-78"/>
              </a:rPr>
              <a:t>Confirm eligibility under EU RED II framework for policy-aligned SAF pathways.</a:t>
            </a:r>
            <a:endParaRPr lang="en-US" dirty="0">
              <a:latin typeface="PT Serif" panose="020A0603040505020204" pitchFamily="18" charset="77"/>
              <a:cs typeface="Diwan Kufi" pitchFamily="2" charset="-78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01CFF29-9C7D-48CE-6257-540A2E584B8B}"/>
              </a:ext>
            </a:extLst>
          </p:cNvPr>
          <p:cNvSpPr txBox="1"/>
          <p:nvPr/>
        </p:nvSpPr>
        <p:spPr>
          <a:xfrm>
            <a:off x="661492" y="4097352"/>
            <a:ext cx="4210372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500" dirty="0">
                <a:latin typeface="PT Serif" panose="020A0603040505020204" pitchFamily="18" charset="77"/>
                <a:ea typeface="Kanit Light" pitchFamily="34" charset="-122"/>
                <a:cs typeface="Diwan Kufi" pitchFamily="2" charset="-78"/>
              </a:rPr>
              <a:t>Full Sustainability Profiling</a:t>
            </a:r>
            <a:endParaRPr lang="en-US" sz="2500" dirty="0">
              <a:latin typeface="PT Serif" panose="020A0603040505020204" pitchFamily="18" charset="77"/>
              <a:cs typeface="Diwan Kufi" pitchFamily="2" charset="-78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6EFCFA2-ACB1-7BB3-DE01-C34FDFC483BC}"/>
              </a:ext>
            </a:extLst>
          </p:cNvPr>
          <p:cNvSpPr txBox="1"/>
          <p:nvPr/>
        </p:nvSpPr>
        <p:spPr>
          <a:xfrm>
            <a:off x="6309326" y="4073989"/>
            <a:ext cx="3891130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500" dirty="0">
                <a:latin typeface="PT Serif" panose="020A0603040505020204" pitchFamily="18" charset="77"/>
                <a:ea typeface="Kanit Light" pitchFamily="34" charset="-122"/>
                <a:cs typeface="Diwan Kufi" pitchFamily="2" charset="-78"/>
              </a:rPr>
              <a:t>Validate Low-</a:t>
            </a:r>
            <a:r>
              <a:rPr lang="en-US" sz="2500" dirty="0" err="1">
                <a:latin typeface="PT Serif" panose="020A0603040505020204" pitchFamily="18" charset="77"/>
                <a:ea typeface="Kanit Light" pitchFamily="34" charset="-122"/>
                <a:cs typeface="Diwan Kufi" pitchFamily="2" charset="-78"/>
              </a:rPr>
              <a:t>iLUC</a:t>
            </a:r>
            <a:r>
              <a:rPr lang="en-US" sz="2500" dirty="0">
                <a:latin typeface="PT Serif" panose="020A0603040505020204" pitchFamily="18" charset="77"/>
                <a:ea typeface="Kanit Light" pitchFamily="34" charset="-122"/>
                <a:cs typeface="Diwan Kufi" pitchFamily="2" charset="-78"/>
              </a:rPr>
              <a:t> Status</a:t>
            </a:r>
            <a:endParaRPr lang="en-US" sz="2500" dirty="0">
              <a:latin typeface="PT Serif" panose="020A0603040505020204" pitchFamily="18" charset="77"/>
              <a:cs typeface="Diwan Kufi" pitchFamily="2" charset="-78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0828274-535D-87F0-ECF1-F0E7A1E0F9F7}"/>
              </a:ext>
            </a:extLst>
          </p:cNvPr>
          <p:cNvSpPr txBox="1"/>
          <p:nvPr/>
        </p:nvSpPr>
        <p:spPr>
          <a:xfrm>
            <a:off x="6344143" y="1816116"/>
            <a:ext cx="4254218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500" dirty="0">
                <a:latin typeface="PT Serif" panose="020A0603040505020204" pitchFamily="18" charset="77"/>
                <a:ea typeface="Kanit Light" pitchFamily="34" charset="-122"/>
                <a:cs typeface="Kanit Light" pitchFamily="34" charset="-120"/>
              </a:rPr>
              <a:t>Defining Intermediate Crop</a:t>
            </a:r>
            <a:endParaRPr lang="en-US" sz="2500" dirty="0">
              <a:latin typeface="PT Serif" panose="020A0603040505020204" pitchFamily="18" charset="77"/>
            </a:endParaRPr>
          </a:p>
        </p:txBody>
      </p:sp>
      <p:sp>
        <p:nvSpPr>
          <p:cNvPr id="27" name="Shape 6">
            <a:extLst>
              <a:ext uri="{FF2B5EF4-FFF2-40B4-BE49-F238E27FC236}">
                <a16:creationId xmlns:a16="http://schemas.microsoft.com/office/drawing/2014/main" id="{9A37747F-1CC5-E032-1A47-D1F58470040B}"/>
              </a:ext>
            </a:extLst>
          </p:cNvPr>
          <p:cNvSpPr/>
          <p:nvPr/>
        </p:nvSpPr>
        <p:spPr>
          <a:xfrm>
            <a:off x="661492" y="1745080"/>
            <a:ext cx="2400022" cy="45719"/>
          </a:xfrm>
          <a:prstGeom prst="rect">
            <a:avLst/>
          </a:prstGeom>
          <a:solidFill>
            <a:srgbClr val="FEA9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6">
            <a:extLst>
              <a:ext uri="{FF2B5EF4-FFF2-40B4-BE49-F238E27FC236}">
                <a16:creationId xmlns:a16="http://schemas.microsoft.com/office/drawing/2014/main" id="{B2388CD4-9A09-566F-FB1F-06A661D0D31B}"/>
              </a:ext>
            </a:extLst>
          </p:cNvPr>
          <p:cNvSpPr/>
          <p:nvPr/>
        </p:nvSpPr>
        <p:spPr>
          <a:xfrm>
            <a:off x="661492" y="4025295"/>
            <a:ext cx="2400022" cy="45719"/>
          </a:xfrm>
          <a:prstGeom prst="rect">
            <a:avLst/>
          </a:prstGeom>
          <a:solidFill>
            <a:srgbClr val="FEA9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5F5E3E25-25BF-983C-3E26-F7CC3683450A}"/>
              </a:ext>
            </a:extLst>
          </p:cNvPr>
          <p:cNvSpPr/>
          <p:nvPr/>
        </p:nvSpPr>
        <p:spPr>
          <a:xfrm>
            <a:off x="6407533" y="1745079"/>
            <a:ext cx="2400022" cy="45719"/>
          </a:xfrm>
          <a:prstGeom prst="rect">
            <a:avLst/>
          </a:prstGeom>
          <a:solidFill>
            <a:srgbClr val="FEA9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6">
            <a:extLst>
              <a:ext uri="{FF2B5EF4-FFF2-40B4-BE49-F238E27FC236}">
                <a16:creationId xmlns:a16="http://schemas.microsoft.com/office/drawing/2014/main" id="{360BD000-FC62-5E69-52C8-2A12C05099BD}"/>
              </a:ext>
            </a:extLst>
          </p:cNvPr>
          <p:cNvSpPr/>
          <p:nvPr/>
        </p:nvSpPr>
        <p:spPr>
          <a:xfrm>
            <a:off x="6407533" y="4025294"/>
            <a:ext cx="2400022" cy="45719"/>
          </a:xfrm>
          <a:prstGeom prst="rect">
            <a:avLst/>
          </a:prstGeom>
          <a:solidFill>
            <a:srgbClr val="FEA97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CDCE99-88DB-8629-A4AE-FBBC66D961B6}"/>
              </a:ext>
            </a:extLst>
          </p:cNvPr>
          <p:cNvSpPr txBox="1"/>
          <p:nvPr/>
        </p:nvSpPr>
        <p:spPr>
          <a:xfrm>
            <a:off x="551384" y="136264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erif" panose="020A0603040505020204" pitchFamily="18" charset="77"/>
              </a:rPr>
              <a:t>01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EFC80B5-356F-AA7D-72FD-A91C716D503F}"/>
              </a:ext>
            </a:extLst>
          </p:cNvPr>
          <p:cNvSpPr txBox="1"/>
          <p:nvPr/>
        </p:nvSpPr>
        <p:spPr>
          <a:xfrm>
            <a:off x="661492" y="359864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erif" panose="020A0603040505020204" pitchFamily="18" charset="77"/>
              </a:rPr>
              <a:t>03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D3B00B4-C5E8-3D22-C37A-0CCD7509EA5C}"/>
              </a:ext>
            </a:extLst>
          </p:cNvPr>
          <p:cNvSpPr txBox="1"/>
          <p:nvPr/>
        </p:nvSpPr>
        <p:spPr>
          <a:xfrm>
            <a:off x="6344143" y="137359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erif" panose="020A0603040505020204" pitchFamily="18" charset="77"/>
              </a:rPr>
              <a:t>02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F66D7CF-8D61-1660-F45C-A0FC5F73EBB3}"/>
              </a:ext>
            </a:extLst>
          </p:cNvPr>
          <p:cNvSpPr txBox="1"/>
          <p:nvPr/>
        </p:nvSpPr>
        <p:spPr>
          <a:xfrm>
            <a:off x="6344143" y="367882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T Serif" panose="020A0603040505020204" pitchFamily="18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16926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6D05660-2E87-4B80-9A8E-95747EB4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92" y="3020274"/>
            <a:ext cx="4280204" cy="1761559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DFE9118-0586-4E53-A85C-42A8320DC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7487" y="4384867"/>
            <a:ext cx="9217024" cy="43237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Maria Giovanna Sessa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EA3E7BA-361D-45FB-8C4D-79C904A290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51944" y="4725144"/>
            <a:ext cx="9410700" cy="144016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mariagiovanna.sessa2@unibo.it</a:t>
            </a:r>
          </a:p>
        </p:txBody>
      </p:sp>
    </p:spTree>
    <p:extLst>
      <p:ext uri="{BB962C8B-B14F-4D97-AF65-F5344CB8AC3E}">
        <p14:creationId xmlns:p14="http://schemas.microsoft.com/office/powerpoint/2010/main" val="225496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"/>
          <p:cNvSpPr/>
          <p:nvPr/>
        </p:nvSpPr>
        <p:spPr>
          <a:xfrm>
            <a:off x="3890069" y="3275310"/>
            <a:ext cx="3078758" cy="2256246"/>
          </a:xfrm>
          <a:prstGeom prst="roundRect">
            <a:avLst>
              <a:gd name="adj" fmla="val 14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" name="Shape 0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359" y="122039"/>
            <a:ext cx="4409282" cy="66139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1173" y="494209"/>
            <a:ext cx="6317655" cy="106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EU Aviation Decarbonization Challenge</a:t>
            </a:r>
            <a:endParaRPr lang="en-US" sz="3333" dirty="0"/>
          </a:p>
        </p:txBody>
      </p:sp>
      <p:sp>
        <p:nvSpPr>
          <p:cNvPr id="5" name="Text 2"/>
          <p:cNvSpPr/>
          <p:nvPr/>
        </p:nvSpPr>
        <p:spPr>
          <a:xfrm>
            <a:off x="651173" y="1802706"/>
            <a:ext cx="6317655" cy="1292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The EU aviation sector faces urgent pressure to integrate renewable energy, with </a:t>
            </a: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Sustainable Aviation Fuels (SAF)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essential for short-term decarbonization. The EU Climate Law targets a </a:t>
            </a: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90% GHG reduction by 2040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, while RED III and REFuelEU Aviation set progressively increasing SAF mandates through 2050. 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51173" y="3275310"/>
            <a:ext cx="3078658" cy="2256245"/>
          </a:xfrm>
          <a:prstGeom prst="roundRect">
            <a:avLst>
              <a:gd name="adj" fmla="val 141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Text 4"/>
          <p:cNvSpPr/>
          <p:nvPr/>
        </p:nvSpPr>
        <p:spPr>
          <a:xfrm>
            <a:off x="4089103" y="3432799"/>
            <a:ext cx="2136874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REFuelEU Aviation</a:t>
            </a:r>
            <a:endParaRPr lang="en-US" sz="1667" dirty="0">
              <a:solidFill>
                <a:srgbClr val="00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052837" y="3735948"/>
            <a:ext cx="2753221" cy="1598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333" dirty="0"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All EU-departing flights are required to use a minimum share of SAF, rising progressively to </a:t>
            </a:r>
            <a:r>
              <a:rPr lang="en-US" sz="1333" b="1" dirty="0"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70% by 2050</a:t>
            </a:r>
            <a:r>
              <a:rPr lang="en-US" sz="1333" dirty="0"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The mandate covers synthetic fuels, advanced biofuels, and recycled carbon fuels.</a:t>
            </a:r>
            <a:endParaRPr lang="en-US" sz="1333" dirty="0"/>
          </a:p>
        </p:txBody>
      </p:sp>
      <p:sp>
        <p:nvSpPr>
          <p:cNvPr id="10" name="Text 7"/>
          <p:cNvSpPr/>
          <p:nvPr/>
        </p:nvSpPr>
        <p:spPr>
          <a:xfrm>
            <a:off x="876548" y="3427352"/>
            <a:ext cx="2136874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RED III</a:t>
            </a:r>
            <a:endParaRPr lang="en-US" sz="1667" dirty="0"/>
          </a:p>
        </p:txBody>
      </p:sp>
      <p:sp>
        <p:nvSpPr>
          <p:cNvPr id="11" name="Text 8"/>
          <p:cNvSpPr/>
          <p:nvPr/>
        </p:nvSpPr>
        <p:spPr>
          <a:xfrm>
            <a:off x="876548" y="3735949"/>
            <a:ext cx="2753320" cy="1033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Updated Renewable Energy Directive sets a target of 42.5% renewable energy by 2030 and includes specific sub-targets for advanced biofuels from non-food feedstocks (Annex IX Part A).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173" y="463947"/>
            <a:ext cx="10889655" cy="106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Feedstock Classification: Defining Advanced Biofuels under RED II</a:t>
            </a:r>
            <a:endParaRPr lang="en-US" sz="3333" dirty="0"/>
          </a:p>
        </p:txBody>
      </p:sp>
      <p:sp>
        <p:nvSpPr>
          <p:cNvPr id="3" name="Text 1"/>
          <p:cNvSpPr/>
          <p:nvPr/>
        </p:nvSpPr>
        <p:spPr>
          <a:xfrm>
            <a:off x="651173" y="1772444"/>
            <a:ext cx="10889655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Understanding the classification of feedstocks is crucial for defining advanced biofuels under RED II, ensuring sustainability and adherence to regulatory standards.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651173" y="2469655"/>
            <a:ext cx="5364658" cy="1299766"/>
          </a:xfrm>
          <a:prstGeom prst="roundRect">
            <a:avLst>
              <a:gd name="adj" fmla="val 187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5" name="Text 3"/>
          <p:cNvSpPr/>
          <p:nvPr/>
        </p:nvSpPr>
        <p:spPr>
          <a:xfrm>
            <a:off x="832942" y="2651422"/>
            <a:ext cx="3667026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Annex IX Part A: Advanced Feedstocks</a:t>
            </a:r>
            <a:endParaRPr lang="en-US" sz="1667" dirty="0"/>
          </a:p>
        </p:txBody>
      </p:sp>
      <p:sp>
        <p:nvSpPr>
          <p:cNvPr id="6" name="Text 4"/>
          <p:cNvSpPr/>
          <p:nvPr/>
        </p:nvSpPr>
        <p:spPr>
          <a:xfrm>
            <a:off x="832942" y="3014663"/>
            <a:ext cx="5001121" cy="57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Non-food crops grown on degraded lands</a:t>
            </a:r>
            <a:endParaRPr lang="en-US" sz="1400" dirty="0"/>
          </a:p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Intermediate crops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6176069" y="2469655"/>
            <a:ext cx="5364758" cy="1299766"/>
          </a:xfrm>
          <a:prstGeom prst="roundRect">
            <a:avLst>
              <a:gd name="adj" fmla="val 187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8" name="Text 6"/>
          <p:cNvSpPr/>
          <p:nvPr/>
        </p:nvSpPr>
        <p:spPr>
          <a:xfrm>
            <a:off x="6357839" y="2651422"/>
            <a:ext cx="3956248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Annex IX Part B: Contributing Feedstocks</a:t>
            </a:r>
            <a:endParaRPr lang="en-US" sz="1667" dirty="0"/>
          </a:p>
        </p:txBody>
      </p:sp>
      <p:sp>
        <p:nvSpPr>
          <p:cNvPr id="9" name="Text 7"/>
          <p:cNvSpPr/>
          <p:nvPr/>
        </p:nvSpPr>
        <p:spPr>
          <a:xfrm>
            <a:off x="6357838" y="3014663"/>
            <a:ext cx="5001220" cy="57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Used Cooking Oil (UCO)</a:t>
            </a:r>
            <a:endParaRPr lang="en-US" sz="1400" dirty="0"/>
          </a:p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Animal fats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51173" y="4009727"/>
            <a:ext cx="3731121" cy="26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Degraded Land Definition under RED II</a:t>
            </a:r>
            <a:endParaRPr lang="en-US" sz="1667" dirty="0"/>
          </a:p>
        </p:txBody>
      </p:sp>
      <p:sp>
        <p:nvSpPr>
          <p:cNvPr id="11" name="Text 9"/>
          <p:cNvSpPr/>
          <p:nvPr/>
        </p:nvSpPr>
        <p:spPr>
          <a:xfrm>
            <a:off x="651172" y="4276825"/>
            <a:ext cx="10889655" cy="114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”Land that for a significant period of time has either been significantly salinized, presented significantly low organic matter </a:t>
            </a:r>
          </a:p>
          <a:p>
            <a:pPr>
              <a:lnSpc>
                <a:spcPts val="200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content and/or has been severely eroded.”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51173" y="4955878"/>
            <a:ext cx="10889655" cy="57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Soil organic matter (SOM) threshold: &lt;3.4% SOM combined with soil </a:t>
            </a:r>
            <a:r>
              <a:rPr lang="en-US" sz="1400">
                <a:latin typeface="DM Sans" pitchFamily="34" charset="0"/>
                <a:ea typeface="DM Sans" pitchFamily="34" charset="-122"/>
                <a:cs typeface="DM Sans" pitchFamily="34" charset="-120"/>
              </a:rPr>
              <a:t>loss erosion &gt;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1.5 t/ha/yr</a:t>
            </a:r>
            <a:endParaRPr lang="en-US" sz="1400" dirty="0"/>
          </a:p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Salinity Threshold: ≥4 dS/m electrical conductivity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651173" y="5709146"/>
            <a:ext cx="10889655" cy="684907"/>
          </a:xfrm>
          <a:prstGeom prst="roundRect">
            <a:avLst>
              <a:gd name="adj" fmla="val 3566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92" y="5947966"/>
            <a:ext cx="203498" cy="162718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180108" y="5910064"/>
            <a:ext cx="1019800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Note:</a:t>
            </a: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Intermediate crops are not explicitly defined in RED II, leading to uncertainty in their eligibility</a:t>
            </a:r>
            <a:r>
              <a:rPr lang="en-US" sz="12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25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03E4130-3C64-A454-75D4-C516EB1D3085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23CA938-B0AA-4ED5-7CDE-EF40278D130D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0">
            <a:extLst>
              <a:ext uri="{FF2B5EF4-FFF2-40B4-BE49-F238E27FC236}">
                <a16:creationId xmlns:a16="http://schemas.microsoft.com/office/drawing/2014/main" id="{884AFE7B-B6B1-8941-FE90-56DBC4D6C951}"/>
              </a:ext>
            </a:extLst>
          </p:cNvPr>
          <p:cNvSpPr/>
          <p:nvPr/>
        </p:nvSpPr>
        <p:spPr>
          <a:xfrm>
            <a:off x="7608168" y="0"/>
            <a:ext cx="4583832" cy="6848768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2" name="Text 0"/>
          <p:cNvSpPr/>
          <p:nvPr/>
        </p:nvSpPr>
        <p:spPr>
          <a:xfrm>
            <a:off x="767408" y="318003"/>
            <a:ext cx="5722541" cy="104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Role of Oilseed Crops </a:t>
            </a:r>
          </a:p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 Aviation Decarbonization</a:t>
            </a:r>
            <a:endParaRPr lang="en-US" sz="3417" dirty="0"/>
          </a:p>
        </p:txBody>
      </p:sp>
      <p:sp>
        <p:nvSpPr>
          <p:cNvPr id="3" name="Text 1"/>
          <p:cNvSpPr/>
          <p:nvPr/>
        </p:nvSpPr>
        <p:spPr>
          <a:xfrm>
            <a:off x="747710" y="1645440"/>
            <a:ext cx="5544617" cy="3730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Oilseed crops are particularly interesting for both degraded land use and intermediate cropping systems, as they can support the decarbonization of aviation by providing sustainable lipids for HVO/HEFA fuels. In recent years, the European Union has funded many projects aimed at identifying alternative feedstocks for the bio-based and bioenergy sectors. </a:t>
            </a:r>
            <a:endParaRPr lang="en-US" sz="22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29689B7-D3A7-67C3-C7F3-05D691BD1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3" t="11349" r="11277" b="14816"/>
          <a:stretch/>
        </p:blipFill>
        <p:spPr>
          <a:xfrm>
            <a:off x="8962212" y="2052125"/>
            <a:ext cx="3060341" cy="11824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A7851A-C8D2-3A0F-86B4-64CCB759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75" y="3449394"/>
            <a:ext cx="3425632" cy="149871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9D8D5A-3CB6-2F02-3DA5-6081EB3FA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51" t="10716" r="17913" b="13829"/>
          <a:stretch/>
        </p:blipFill>
        <p:spPr>
          <a:xfrm>
            <a:off x="7884269" y="318003"/>
            <a:ext cx="3034696" cy="13245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BC0ED8-2592-3FE2-95D1-EB972DFF1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019" y="5162974"/>
            <a:ext cx="2135892" cy="14987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 dirty="0"/>
          </a:p>
        </p:txBody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4B9E7645-9ECD-5DDE-EC1B-88C2C007DAD1}"/>
              </a:ext>
            </a:extLst>
          </p:cNvPr>
          <p:cNvSpPr/>
          <p:nvPr/>
        </p:nvSpPr>
        <p:spPr>
          <a:xfrm>
            <a:off x="7849564" y="6024258"/>
            <a:ext cx="4112874" cy="719927"/>
          </a:xfrm>
          <a:prstGeom prst="roundRect">
            <a:avLst>
              <a:gd name="adj" fmla="val 2014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1"/>
          <p:cNvSpPr/>
          <p:nvPr/>
        </p:nvSpPr>
        <p:spPr>
          <a:xfrm>
            <a:off x="485776" y="458750"/>
            <a:ext cx="6594574" cy="398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25"/>
              </a:lnSpc>
            </a:pPr>
            <a:r>
              <a:rPr lang="en-US" sz="2500" i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Camelina sativa </a:t>
            </a:r>
            <a:r>
              <a:rPr lang="en-US" sz="2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(L. </a:t>
            </a:r>
            <a:r>
              <a:rPr lang="en-US" sz="25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Crantz</a:t>
            </a:r>
            <a:r>
              <a:rPr lang="en-US" sz="2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)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485726" y="985689"/>
            <a:ext cx="6648450" cy="1573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Camelina, an annual oilseed crop of the Brassicaceae family, is a promising candidate as SAF feedstock due to its low input requirements, short growing cycle, and adaptability to marginal and degraded soils across Europe. 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40872" y="2446630"/>
            <a:ext cx="6648450" cy="40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3125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0.9-1.9 t/ha</a:t>
            </a:r>
            <a:endParaRPr lang="en-US" sz="3125" dirty="0"/>
          </a:p>
        </p:txBody>
      </p:sp>
      <p:sp>
        <p:nvSpPr>
          <p:cNvPr id="7" name="Text 4"/>
          <p:cNvSpPr/>
          <p:nvPr/>
        </p:nvSpPr>
        <p:spPr>
          <a:xfrm>
            <a:off x="2985989" y="2956119"/>
            <a:ext cx="1594148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en-US" sz="1250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Seed Yield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58838" y="3176095"/>
            <a:ext cx="6648450" cy="16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292"/>
              </a:lnSpc>
            </a:pPr>
            <a:r>
              <a:rPr lang="en-US" sz="1400" dirty="0">
                <a:latin typeface="DM Sans" pitchFamily="34" charset="0"/>
              </a:rPr>
              <a:t>Grown on marginal land in Europe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40872" y="3810002"/>
            <a:ext cx="6648450" cy="40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3125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1200 Growing Degree Days</a:t>
            </a:r>
            <a:endParaRPr lang="en-US" sz="3125" dirty="0"/>
          </a:p>
        </p:txBody>
      </p:sp>
      <p:sp>
        <p:nvSpPr>
          <p:cNvPr id="13" name="Text 10"/>
          <p:cNvSpPr/>
          <p:nvPr/>
        </p:nvSpPr>
        <p:spPr>
          <a:xfrm>
            <a:off x="3068023" y="4342600"/>
            <a:ext cx="1594148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en-US" sz="1250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Cycle Length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540872" y="4607558"/>
            <a:ext cx="6648450" cy="16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292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Winter and spring varieties for flexible rotation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40872" y="5172843"/>
            <a:ext cx="6648450" cy="40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25"/>
              </a:lnSpc>
            </a:pPr>
            <a:r>
              <a:rPr lang="en-US" sz="3125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24-46%</a:t>
            </a:r>
            <a:endParaRPr lang="en-US" sz="3125" dirty="0"/>
          </a:p>
        </p:txBody>
      </p:sp>
      <p:sp>
        <p:nvSpPr>
          <p:cNvPr id="16" name="Text 13"/>
          <p:cNvSpPr/>
          <p:nvPr/>
        </p:nvSpPr>
        <p:spPr>
          <a:xfrm>
            <a:off x="3012877" y="5699307"/>
            <a:ext cx="1594148" cy="199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en-US" sz="1250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Oil Content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485726" y="5940022"/>
            <a:ext cx="6648450" cy="168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292"/>
              </a:lnSpc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Rich in omega-3 fatty acids</a:t>
            </a:r>
            <a:endParaRPr lang="en-US" sz="14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2ED2D2B-C032-DA42-1235-E4DC3B622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63" y="313819"/>
            <a:ext cx="4112874" cy="274191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E03BFB9-7C25-74AC-C0B8-321EC6BF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63" y="3344568"/>
            <a:ext cx="4112874" cy="25662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306E7B7-D25A-184E-7692-72E5A39A0CF2}"/>
              </a:ext>
            </a:extLst>
          </p:cNvPr>
          <p:cNvSpPr txBox="1"/>
          <p:nvPr/>
        </p:nvSpPr>
        <p:spPr>
          <a:xfrm>
            <a:off x="8103979" y="6145555"/>
            <a:ext cx="36806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>
                <a:latin typeface=""/>
              </a:rPr>
              <a:t>Camelina photos taken at the Experimental Farm of the University of Bologna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49" y="1225649"/>
            <a:ext cx="4406702" cy="44067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1063129"/>
            <a:ext cx="4341614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Aim of the study</a:t>
            </a:r>
            <a:endParaRPr lang="en-US" sz="3417" dirty="0"/>
          </a:p>
        </p:txBody>
      </p:sp>
      <p:sp>
        <p:nvSpPr>
          <p:cNvPr id="6" name="Text 3"/>
          <p:cNvSpPr/>
          <p:nvPr/>
        </p:nvSpPr>
        <p:spPr>
          <a:xfrm>
            <a:off x="661492" y="1853902"/>
            <a:ext cx="62970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Evaluate the technical, environmental, and economic feasibility of camelina-derived SAF production on degraded Mediterranean lands under current EU policy frameworks.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61492" y="3212505"/>
            <a:ext cx="6297018" cy="12403"/>
          </a:xfrm>
          <a:prstGeom prst="rect">
            <a:avLst/>
          </a:prstGeom>
          <a:solidFill>
            <a:srgbClr val="383838">
              <a:alpha val="50000"/>
            </a:srgbClr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661492" y="3514229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Specific Objectives</a:t>
            </a:r>
            <a:endParaRPr lang="en-US" sz="1708" dirty="0"/>
          </a:p>
        </p:txBody>
      </p:sp>
      <p:sp>
        <p:nvSpPr>
          <p:cNvPr id="9" name="Text 6"/>
          <p:cNvSpPr/>
          <p:nvPr/>
        </p:nvSpPr>
        <p:spPr>
          <a:xfrm>
            <a:off x="661492" y="4033638"/>
            <a:ext cx="6297018" cy="2166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algn="just">
              <a:lnSpc>
                <a:spcPts val="2083"/>
              </a:lnSpc>
              <a:buSzPct val="100000"/>
              <a:buFontTx/>
              <a:buChar char="•"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Evaluate supply chain integration and regional production potential.</a:t>
            </a:r>
          </a:p>
          <a:p>
            <a:pPr marL="285739" indent="-285739" algn="just">
              <a:lnSpc>
                <a:spcPts val="2083"/>
              </a:lnSpc>
              <a:buSzPct val="100000"/>
              <a:buChar char="•"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Quantify carbon intensity pathways under RED III eligibility criteria.</a:t>
            </a:r>
            <a:endParaRPr lang="en-US" sz="1600" dirty="0"/>
          </a:p>
          <a:p>
            <a:pPr marL="285739" indent="-285739" algn="just">
              <a:lnSpc>
                <a:spcPts val="2083"/>
              </a:lnSpc>
              <a:buSzPct val="100000"/>
              <a:buChar char="•"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Model GHG reduction potential through carbon farming and soil carbon sequestration.</a:t>
            </a:r>
            <a:endParaRPr lang="en-US" sz="1600" dirty="0"/>
          </a:p>
          <a:p>
            <a:pPr marL="285739" indent="-285739" algn="just">
              <a:lnSpc>
                <a:spcPts val="2083"/>
              </a:lnSpc>
              <a:buSzPct val="100000"/>
              <a:buChar char="•"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Assess economic viability and cost-competitiveness relative to conventional SAF pathways.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9376" y="313183"/>
            <a:ext cx="4698504" cy="39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42"/>
              </a:lnSpc>
            </a:pPr>
            <a:r>
              <a:rPr lang="en-US" sz="2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CAM-BAR Agricultural Model</a:t>
            </a:r>
            <a:endParaRPr lang="en-US" sz="2417" dirty="0"/>
          </a:p>
        </p:txBody>
      </p:sp>
      <p:sp>
        <p:nvSpPr>
          <p:cNvPr id="3" name="Text 1"/>
          <p:cNvSpPr/>
          <p:nvPr/>
        </p:nvSpPr>
        <p:spPr>
          <a:xfrm>
            <a:off x="479376" y="751195"/>
            <a:ext cx="11521279" cy="486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This study was based on the </a:t>
            </a: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CAM-BAR model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(camelina in rotation with barley) (</a:t>
            </a:r>
            <a:r>
              <a:rPr lang="en-US" sz="1500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Schillaci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et al., 2023), integrating the ARMOSA process-based crop, soil and climate data, and focusing of Mediterranean region where soil degradation is more severe. 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856188"/>
            <a:ext cx="5368978" cy="40355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87360" y="3429000"/>
            <a:ext cx="1153008" cy="110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08" dirty="0">
                <a:solidFill>
                  <a:srgbClr val="FFFFFF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Land Eligibility for Camelina</a:t>
            </a:r>
            <a:endParaRPr lang="en-US" sz="1708" dirty="0"/>
          </a:p>
        </p:txBody>
      </p:sp>
      <p:sp>
        <p:nvSpPr>
          <p:cNvPr id="6" name="Text 3"/>
          <p:cNvSpPr/>
          <p:nvPr/>
        </p:nvSpPr>
        <p:spPr>
          <a:xfrm>
            <a:off x="4044951" y="4729625"/>
            <a:ext cx="1715305" cy="553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Soil organic carbon</a:t>
            </a:r>
            <a:endParaRPr lang="en-US" sz="1708" dirty="0"/>
          </a:p>
        </p:txBody>
      </p:sp>
      <p:sp>
        <p:nvSpPr>
          <p:cNvPr id="7" name="Text 4"/>
          <p:cNvSpPr/>
          <p:nvPr/>
        </p:nvSpPr>
        <p:spPr>
          <a:xfrm>
            <a:off x="4044952" y="5393320"/>
            <a:ext cx="1715305" cy="181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17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Top 20cm ≤ 1.7% SOC</a:t>
            </a:r>
            <a:endParaRPr lang="en-US" sz="1292" dirty="0"/>
          </a:p>
        </p:txBody>
      </p:sp>
      <p:sp>
        <p:nvSpPr>
          <p:cNvPr id="8" name="Text 5"/>
          <p:cNvSpPr/>
          <p:nvPr/>
        </p:nvSpPr>
        <p:spPr>
          <a:xfrm>
            <a:off x="724495" y="4729625"/>
            <a:ext cx="1512168" cy="553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Camelina yield threshold</a:t>
            </a:r>
            <a:endParaRPr lang="en-US" sz="1708" dirty="0"/>
          </a:p>
        </p:txBody>
      </p:sp>
      <p:sp>
        <p:nvSpPr>
          <p:cNvPr id="9" name="Text 6"/>
          <p:cNvSpPr/>
          <p:nvPr/>
        </p:nvSpPr>
        <p:spPr>
          <a:xfrm>
            <a:off x="622927" y="5443701"/>
            <a:ext cx="1715305" cy="181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17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Yield ≥ 1.4 t/ha/yr</a:t>
            </a:r>
            <a:endParaRPr lang="en-US" sz="1292" dirty="0"/>
          </a:p>
        </p:txBody>
      </p:sp>
      <p:sp>
        <p:nvSpPr>
          <p:cNvPr id="10" name="Text 7"/>
          <p:cNvSpPr/>
          <p:nvPr/>
        </p:nvSpPr>
        <p:spPr>
          <a:xfrm>
            <a:off x="2338232" y="2138559"/>
            <a:ext cx="1762175" cy="276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08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CLC land cover</a:t>
            </a:r>
            <a:endParaRPr lang="en-US" sz="1708" dirty="0"/>
          </a:p>
        </p:txBody>
      </p:sp>
      <p:sp>
        <p:nvSpPr>
          <p:cNvPr id="11" name="Text 8"/>
          <p:cNvSpPr/>
          <p:nvPr/>
        </p:nvSpPr>
        <p:spPr>
          <a:xfrm>
            <a:off x="2282777" y="2535534"/>
            <a:ext cx="1762175" cy="543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417"/>
              </a:lnSpc>
            </a:pPr>
            <a:r>
              <a:rPr lang="en-US" sz="1292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Non‑irrigated arable land</a:t>
            </a:r>
            <a:endParaRPr lang="en-US" sz="1292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9ABC5E7-2399-9E9D-2ADD-81DBEC3E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1634" r="-1000" b="51712"/>
          <a:stretch/>
        </p:blipFill>
        <p:spPr>
          <a:xfrm>
            <a:off x="6208390" y="1476084"/>
            <a:ext cx="5961562" cy="264500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15E9A98-7D82-9D0C-2FB9-D0D8D47AB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891" r="-294"/>
          <a:stretch/>
        </p:blipFill>
        <p:spPr>
          <a:xfrm>
            <a:off x="6208394" y="4359811"/>
            <a:ext cx="5987467" cy="24293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392" y="503758"/>
            <a:ext cx="7635082" cy="542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417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SAF Production Potential Across the EU</a:t>
            </a:r>
            <a:endParaRPr lang="en-US" sz="3417" dirty="0"/>
          </a:p>
        </p:txBody>
      </p:sp>
      <p:sp>
        <p:nvSpPr>
          <p:cNvPr id="4" name="Text 1"/>
          <p:cNvSpPr/>
          <p:nvPr/>
        </p:nvSpPr>
        <p:spPr>
          <a:xfrm>
            <a:off x="6841331" y="1919779"/>
            <a:ext cx="2170807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Key Findings</a:t>
            </a:r>
            <a:endParaRPr lang="en-US" sz="1708" dirty="0"/>
          </a:p>
        </p:txBody>
      </p:sp>
      <p:sp>
        <p:nvSpPr>
          <p:cNvPr id="5" name="Text 2"/>
          <p:cNvSpPr/>
          <p:nvPr/>
        </p:nvSpPr>
        <p:spPr>
          <a:xfrm>
            <a:off x="6841331" y="2322810"/>
            <a:ext cx="469552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116,000 km²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of available degraded land identified across the EU, capable of producing </a:t>
            </a: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3.2 Mtoe/year of SAF. 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841331" y="3101680"/>
            <a:ext cx="469552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Italy is the main contributor with over </a:t>
            </a: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50% of total EU potential</a:t>
            </a: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(1.65 Mtoe), followed by Spain (~20%). Greece, France, and Portugal contribute the remaining 30%. Central EU countries contribute less than 0.1%.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579196" y="5259885"/>
            <a:ext cx="5232797" cy="1231900"/>
          </a:xfrm>
          <a:prstGeom prst="roundRect">
            <a:avLst>
              <a:gd name="adj" fmla="val 2014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77" y="5396261"/>
            <a:ext cx="206673" cy="1652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006630" y="5478910"/>
            <a:ext cx="453022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The HRJ process also yields ~506 kt LPG, 730 kt naphtha, and 805 kt diesel — additional decarbonization opportunities.</a:t>
            </a:r>
            <a:endParaRPr lang="en-US" sz="1292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EED0F06-2298-D257-A9CD-B3A7F99AA211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DE2F47D-98B6-3EF0-2B2C-4AB5E8DD3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90" y="1530350"/>
            <a:ext cx="6160401" cy="35562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EBF6267-CFE6-047C-AE58-E864C05CD1DA}"/>
              </a:ext>
            </a:extLst>
          </p:cNvPr>
          <p:cNvSpPr/>
          <p:nvPr/>
        </p:nvSpPr>
        <p:spPr>
          <a:xfrm>
            <a:off x="10598361" y="6504878"/>
            <a:ext cx="1559496" cy="34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335360" y="454867"/>
            <a:ext cx="4061321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2333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Carbon intensity evaluation methodology (RED)</a:t>
            </a:r>
            <a:endParaRPr lang="en-US" sz="2333" dirty="0"/>
          </a:p>
        </p:txBody>
      </p:sp>
      <p:sp>
        <p:nvSpPr>
          <p:cNvPr id="3" name="Text 1"/>
          <p:cNvSpPr/>
          <p:nvPr/>
        </p:nvSpPr>
        <p:spPr>
          <a:xfrm>
            <a:off x="335360" y="904974"/>
            <a:ext cx="11449272" cy="671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The carbon intensity (CI) of camelina-derived Sustainable Aviation Fuel (SAF) was determined according to RED framework through attributional LCA approach and expressed in gC0</a:t>
            </a:r>
            <a:r>
              <a:rPr lang="en-US" sz="1600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eq per MJ. The methodology accounts for CO</a:t>
            </a:r>
            <a:r>
              <a:rPr lang="en-US" sz="1600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, CH</a:t>
            </a:r>
            <a:r>
              <a:rPr lang="en-US" sz="1600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4</a:t>
            </a: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, AND N</a:t>
            </a:r>
            <a:r>
              <a:rPr lang="en-US" sz="1600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O across the full fuel lifecycle. 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788247" y="2321764"/>
            <a:ext cx="2615506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2000" dirty="0">
                <a:latin typeface="PT Serif" pitchFamily="34" charset="0"/>
                <a:ea typeface="PT Serif" pitchFamily="34" charset="-122"/>
                <a:cs typeface="PT Serif" pitchFamily="34" charset="-120"/>
              </a:rPr>
              <a:t>GHG emission calculation formula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516724" y="2379088"/>
            <a:ext cx="2133203" cy="1587010"/>
          </a:xfrm>
          <a:prstGeom prst="roundRect">
            <a:avLst>
              <a:gd name="adj" fmla="val 2069"/>
            </a:avLst>
          </a:prstGeom>
          <a:solidFill>
            <a:schemeClr val="bg1"/>
          </a:solidFill>
          <a:ln w="1524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9" name="Shape 7"/>
          <p:cNvSpPr/>
          <p:nvPr/>
        </p:nvSpPr>
        <p:spPr>
          <a:xfrm>
            <a:off x="7086641" y="3429000"/>
            <a:ext cx="4291262" cy="1587010"/>
          </a:xfrm>
          <a:prstGeom prst="roundRect">
            <a:avLst>
              <a:gd name="adj" fmla="val 2069"/>
            </a:avLst>
          </a:prstGeom>
          <a:solidFill>
            <a:schemeClr val="bg1"/>
          </a:solidFill>
          <a:ln w="15240">
            <a:solidFill>
              <a:schemeClr val="bg1"/>
            </a:solidFill>
            <a:prstDash val="solid"/>
          </a:ln>
        </p:spPr>
        <p:txBody>
          <a:bodyPr/>
          <a:lstStyle/>
          <a:p>
            <a:pPr fontAlgn="ctr">
              <a:buSzPct val="100000"/>
            </a:pPr>
            <a:endParaRPr lang="en-US" sz="2000" b="1" dirty="0">
              <a:solidFill>
                <a:srgbClr val="383838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39" indent="-285739" fontAlgn="ctr">
              <a:buSzPct val="100000"/>
              <a:buChar char="•"/>
            </a:pPr>
            <a:r>
              <a:rPr lang="en-US" sz="20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sca</a:t>
            </a:r>
            <a:r>
              <a:rPr lang="en-US" sz="20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Soil carbon accumulation</a:t>
            </a:r>
            <a:endParaRPr lang="en-US" sz="2000" dirty="0"/>
          </a:p>
          <a:p>
            <a:pPr marL="285739" indent="-285739" fontAlgn="ctr">
              <a:buSzPct val="100000"/>
              <a:buChar char="•"/>
            </a:pPr>
            <a:r>
              <a:rPr lang="en-US" sz="2000" b="1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ccs</a:t>
            </a:r>
            <a:r>
              <a:rPr lang="en-US" sz="20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Geological storage</a:t>
            </a:r>
          </a:p>
          <a:p>
            <a:pPr marL="285739" indent="-285739" fontAlgn="ctr">
              <a:buSzPct val="100000"/>
              <a:buChar char="•"/>
            </a:pPr>
            <a:r>
              <a:rPr lang="en-US" sz="2000" b="1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ccr</a:t>
            </a:r>
            <a:r>
              <a:rPr lang="en-US" sz="20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 </a:t>
            </a:r>
            <a:r>
              <a:rPr lang="en-US" sz="2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</a:t>
            </a:r>
            <a:r>
              <a:rPr lang="en-US" sz="2000" baseline="-25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r>
              <a:rPr lang="en-US" sz="2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capture</a:t>
            </a:r>
            <a:endParaRPr lang="en-US" sz="2000" dirty="0"/>
          </a:p>
        </p:txBody>
      </p:sp>
      <p:pic>
        <p:nvPicPr>
          <p:cNvPr id="31" name="Image 0" descr="preencoded.png">
            <a:extLst>
              <a:ext uri="{FF2B5EF4-FFF2-40B4-BE49-F238E27FC236}">
                <a16:creationId xmlns:a16="http://schemas.microsoft.com/office/drawing/2014/main" id="{73B8E0DF-5282-7F3B-7E42-DACD89FF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0407" y="2787235"/>
            <a:ext cx="14340806" cy="438101"/>
          </a:xfrm>
          <a:prstGeom prst="rect">
            <a:avLst/>
          </a:prstGeom>
        </p:spPr>
      </p:pic>
      <p:sp>
        <p:nvSpPr>
          <p:cNvPr id="32" name="Text 4">
            <a:extLst>
              <a:ext uri="{FF2B5EF4-FFF2-40B4-BE49-F238E27FC236}">
                <a16:creationId xmlns:a16="http://schemas.microsoft.com/office/drawing/2014/main" id="{F34B09B2-8052-E9FD-B2FD-D397D8BE2E20}"/>
              </a:ext>
            </a:extLst>
          </p:cNvPr>
          <p:cNvSpPr/>
          <p:nvPr/>
        </p:nvSpPr>
        <p:spPr>
          <a:xfrm>
            <a:off x="703700" y="2388775"/>
            <a:ext cx="3997313" cy="1262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endParaRPr lang="en-US" sz="833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48F61B-2384-6ED5-1805-697A2861E11D}"/>
              </a:ext>
            </a:extLst>
          </p:cNvPr>
          <p:cNvSpPr txBox="1"/>
          <p:nvPr/>
        </p:nvSpPr>
        <p:spPr>
          <a:xfrm>
            <a:off x="516724" y="3429000"/>
            <a:ext cx="429126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39" indent="-285739">
              <a:buSzPct val="100000"/>
              <a:buChar char="•"/>
            </a:pPr>
            <a:endParaRPr lang="en-US" sz="1200" b="1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39" indent="-285739">
              <a:buSzPct val="100000"/>
              <a:buChar char="•"/>
            </a:pPr>
            <a:r>
              <a:rPr lang="en-US" sz="2000" b="1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c</a:t>
            </a: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Extraction and cultivation </a:t>
            </a:r>
          </a:p>
          <a:p>
            <a:pPr marL="285739" indent="-285739">
              <a:buSzPct val="100000"/>
              <a:buChar char="•"/>
            </a:pPr>
            <a:r>
              <a:rPr lang="en-US" sz="2000" b="1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l</a:t>
            </a: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 </a:t>
            </a: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Land-use change</a:t>
            </a:r>
          </a:p>
          <a:p>
            <a:pPr marL="285739" indent="-285739">
              <a:buSzPct val="100000"/>
              <a:buChar char="•"/>
            </a:pP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</a:t>
            </a: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Processing </a:t>
            </a:r>
            <a:endParaRPr lang="en-US" sz="2000" dirty="0"/>
          </a:p>
          <a:p>
            <a:pPr marL="285739" indent="-285739">
              <a:buSzPct val="100000"/>
              <a:buChar char="•"/>
            </a:pP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</a:t>
            </a: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Transport and distribution</a:t>
            </a:r>
            <a:endParaRPr lang="en-US" sz="2000" dirty="0"/>
          </a:p>
          <a:p>
            <a:pPr marL="285739" indent="-285739">
              <a:buSzPct val="100000"/>
              <a:buChar char="•"/>
            </a:pPr>
            <a:r>
              <a:rPr lang="en-US" sz="2000" b="1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e</a:t>
            </a:r>
            <a:r>
              <a:rPr lang="en-US" sz="2000" b="1" baseline="-25000" dirty="0" err="1">
                <a:latin typeface="DM Sans" pitchFamily="34" charset="0"/>
                <a:ea typeface="DM Sans" pitchFamily="34" charset="-122"/>
                <a:cs typeface="DM Sans" pitchFamily="34" charset="-120"/>
              </a:rPr>
              <a:t>u</a:t>
            </a:r>
            <a:r>
              <a:rPr lang="en-US" sz="20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:</a:t>
            </a: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Fuel combustion</a:t>
            </a:r>
            <a:endParaRPr lang="en-US" sz="2000" dirty="0"/>
          </a:p>
        </p:txBody>
      </p:sp>
      <p:sp>
        <p:nvSpPr>
          <p:cNvPr id="35" name="Shape 4">
            <a:extLst>
              <a:ext uri="{FF2B5EF4-FFF2-40B4-BE49-F238E27FC236}">
                <a16:creationId xmlns:a16="http://schemas.microsoft.com/office/drawing/2014/main" id="{39AF1028-2057-3280-957F-6378A463D948}"/>
              </a:ext>
            </a:extLst>
          </p:cNvPr>
          <p:cNvSpPr/>
          <p:nvPr/>
        </p:nvSpPr>
        <p:spPr>
          <a:xfrm>
            <a:off x="6615873" y="4841845"/>
            <a:ext cx="5232797" cy="1815882"/>
          </a:xfrm>
          <a:prstGeom prst="roundRect">
            <a:avLst>
              <a:gd name="adj" fmla="val 4052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36" name="Image 1" descr="preencoded.png">
            <a:extLst>
              <a:ext uri="{FF2B5EF4-FFF2-40B4-BE49-F238E27FC236}">
                <a16:creationId xmlns:a16="http://schemas.microsoft.com/office/drawing/2014/main" id="{B3AACF85-2600-96C6-0C47-394D139E3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548" y="4973054"/>
            <a:ext cx="206673" cy="165298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350555-9D2A-D5E5-7A0B-1B37E68E7A17}"/>
              </a:ext>
            </a:extLst>
          </p:cNvPr>
          <p:cNvSpPr txBox="1"/>
          <p:nvPr/>
        </p:nvSpPr>
        <p:spPr>
          <a:xfrm>
            <a:off x="6615873" y="5213249"/>
            <a:ext cx="540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"/>
                <a:ea typeface="Martel Sans" pitchFamily="34" charset="-122"/>
                <a:cs typeface="Martel Sans" pitchFamily="34" charset="-120"/>
              </a:rPr>
              <a:t>Under RED II, the functional unit is 1 MJ of fuel, compared against a fossil fuel comparator of 94 g </a:t>
            </a:r>
            <a:r>
              <a:rPr lang="en-US" sz="1300" dirty="0" err="1">
                <a:latin typeface=""/>
                <a:ea typeface="Martel Sans" pitchFamily="34" charset="-122"/>
                <a:cs typeface="Martel Sans" pitchFamily="34" charset="-120"/>
              </a:rPr>
              <a:t>CO₂eq</a:t>
            </a:r>
            <a:r>
              <a:rPr lang="en-US" sz="1300" dirty="0">
                <a:latin typeface=""/>
                <a:ea typeface="Martel Sans" pitchFamily="34" charset="-122"/>
                <a:cs typeface="Martel Sans" pitchFamily="34" charset="-120"/>
              </a:rPr>
              <a:t>/MJ.</a:t>
            </a:r>
            <a:endParaRPr lang="en-US" sz="1300" dirty="0">
              <a:latin typeface="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1D65115-1F9F-699D-C324-257B86C2FBD9}"/>
              </a:ext>
            </a:extLst>
          </p:cNvPr>
          <p:cNvSpPr txBox="1"/>
          <p:nvPr/>
        </p:nvSpPr>
        <p:spPr>
          <a:xfrm>
            <a:off x="6615873" y="5970693"/>
            <a:ext cx="5164668" cy="534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latin typeface=""/>
                <a:ea typeface="Martel Sans" pitchFamily="34" charset="-122"/>
                <a:cs typeface="Martel Sans" pitchFamily="34" charset="-120"/>
              </a:rPr>
              <a:t>Advanced biofuels must achieve a minimum 65% GHG savings versus the fossil comparator to qualify under RED II.</a:t>
            </a:r>
            <a:endParaRPr lang="en-US" sz="1300" dirty="0">
              <a:latin typeface=""/>
            </a:endParaRPr>
          </a:p>
        </p:txBody>
      </p:sp>
      <p:pic>
        <p:nvPicPr>
          <p:cNvPr id="45" name="Image 1" descr="preencoded.png">
            <a:extLst>
              <a:ext uri="{FF2B5EF4-FFF2-40B4-BE49-F238E27FC236}">
                <a16:creationId xmlns:a16="http://schemas.microsoft.com/office/drawing/2014/main" id="{F894E08A-4D9C-00EC-2880-D661AB014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548" y="5779652"/>
            <a:ext cx="206673" cy="165298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3B2F14C-DBD1-E63D-0270-EFF47D13FCA1}"/>
              </a:ext>
            </a:extLst>
          </p:cNvPr>
          <p:cNvSpPr txBox="1"/>
          <p:nvPr/>
        </p:nvSpPr>
        <p:spPr>
          <a:xfrm>
            <a:off x="6842804" y="4912287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T Serif" panose="020A0603040505020204" pitchFamily="18" charset="77"/>
              </a:rPr>
              <a:t>Fossil fuel comparator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BF3543B8-5125-9694-6866-BBD849E3D697}"/>
              </a:ext>
            </a:extLst>
          </p:cNvPr>
          <p:cNvSpPr txBox="1"/>
          <p:nvPr/>
        </p:nvSpPr>
        <p:spPr>
          <a:xfrm>
            <a:off x="6878221" y="5708412"/>
            <a:ext cx="288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T Serif" panose="020A0603040505020204" pitchFamily="18" charset="77"/>
              </a:rPr>
              <a:t>Minimum GHG savings threshold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4037</TotalTime>
  <Words>1320</Words>
  <Application>Microsoft Macintosh PowerPoint</Application>
  <PresentationFormat>Widescreen</PresentationFormat>
  <Paragraphs>137</Paragraphs>
  <Slides>15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DM Sans</vt:lpstr>
      <vt:lpstr>Kanit Light</vt:lpstr>
      <vt:lpstr>Martel Sans</vt:lpstr>
      <vt:lpstr>PT Serif</vt:lpstr>
      <vt:lpstr>Wingdings</vt:lpstr>
      <vt:lpstr>COPERTINA</vt:lpstr>
      <vt:lpstr>DIAPOSITIVE</vt:lpstr>
      <vt:lpstr>CHIUSURA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Maria Giovanna Sessa - mariagiovanna.sessa@studio.unibo.it</cp:lastModifiedBy>
  <cp:revision>205</cp:revision>
  <dcterms:created xsi:type="dcterms:W3CDTF">2017-11-13T10:11:35Z</dcterms:created>
  <dcterms:modified xsi:type="dcterms:W3CDTF">2026-04-13T14:59:15Z</dcterms:modified>
</cp:coreProperties>
</file>